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5" r:id="rId3"/>
    <p:sldId id="266" r:id="rId4"/>
    <p:sldId id="267" r:id="rId5"/>
    <p:sldId id="268" r:id="rId6"/>
    <p:sldId id="263" r:id="rId7"/>
    <p:sldId id="257" r:id="rId8"/>
    <p:sldId id="258" r:id="rId9"/>
    <p:sldId id="259" r:id="rId10"/>
    <p:sldId id="264" r:id="rId11"/>
    <p:sldId id="261" r:id="rId12"/>
    <p:sldId id="262" r:id="rId13"/>
    <p:sldId id="269" r:id="rId14"/>
    <p:sldId id="260"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5" d="100"/>
          <a:sy n="135" d="100"/>
        </p:scale>
        <p:origin x="-304" y="-11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14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84A7B1-BD1F-8A4D-9A64-D761C9CA9155}" type="datetimeFigureOut">
              <a:rPr lang="en-US" smtClean="0"/>
              <a:pPr/>
              <a:t>10/24/11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B48109-3CEA-CC4E-A54D-CEAA5E6952C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84A7B1-BD1F-8A4D-9A64-D761C9CA9155}" type="datetimeFigureOut">
              <a:rPr lang="en-US" smtClean="0"/>
              <a:pPr/>
              <a:t>10/24/11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B48109-3CEA-CC4E-A54D-CEAA5E6952C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84A7B1-BD1F-8A4D-9A64-D761C9CA9155}" type="datetimeFigureOut">
              <a:rPr lang="en-US" smtClean="0"/>
              <a:pPr/>
              <a:t>10/24/11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B48109-3CEA-CC4E-A54D-CEAA5E6952C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84A7B1-BD1F-8A4D-9A64-D761C9CA9155}" type="datetimeFigureOut">
              <a:rPr lang="en-US" smtClean="0"/>
              <a:pPr/>
              <a:t>10/24/11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B48109-3CEA-CC4E-A54D-CEAA5E6952C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84A7B1-BD1F-8A4D-9A64-D761C9CA9155}" type="datetimeFigureOut">
              <a:rPr lang="en-US" smtClean="0"/>
              <a:pPr/>
              <a:t>10/24/11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B48109-3CEA-CC4E-A54D-CEAA5E6952C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84A7B1-BD1F-8A4D-9A64-D761C9CA9155}" type="datetimeFigureOut">
              <a:rPr lang="en-US" smtClean="0"/>
              <a:pPr/>
              <a:t>10/24/11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B48109-3CEA-CC4E-A54D-CEAA5E6952C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84A7B1-BD1F-8A4D-9A64-D761C9CA9155}" type="datetimeFigureOut">
              <a:rPr lang="en-US" smtClean="0"/>
              <a:pPr/>
              <a:t>10/24/11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B48109-3CEA-CC4E-A54D-CEAA5E6952C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84A7B1-BD1F-8A4D-9A64-D761C9CA9155}" type="datetimeFigureOut">
              <a:rPr lang="en-US" smtClean="0"/>
              <a:pPr/>
              <a:t>10/24/11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B48109-3CEA-CC4E-A54D-CEAA5E6952C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4A7B1-BD1F-8A4D-9A64-D761C9CA9155}" type="datetimeFigureOut">
              <a:rPr lang="en-US" smtClean="0"/>
              <a:pPr/>
              <a:t>10/24/11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B48109-3CEA-CC4E-A54D-CEAA5E6952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84A7B1-BD1F-8A4D-9A64-D761C9CA9155}" type="datetimeFigureOut">
              <a:rPr lang="en-US" smtClean="0"/>
              <a:pPr/>
              <a:t>10/24/11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B48109-3CEA-CC4E-A54D-CEAA5E6952C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84A7B1-BD1F-8A4D-9A64-D761C9CA9155}" type="datetimeFigureOut">
              <a:rPr lang="en-US" smtClean="0"/>
              <a:pPr/>
              <a:t>10/24/11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B48109-3CEA-CC4E-A54D-CEAA5E6952C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84A7B1-BD1F-8A4D-9A64-D761C9CA9155}" type="datetimeFigureOut">
              <a:rPr lang="en-US" smtClean="0"/>
              <a:pPr/>
              <a:t>10/24/11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B48109-3CEA-CC4E-A54D-CEAA5E6952C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ackgroundRemoval t="2297" b="97173" l="2750" r="96750"/>
                    </a14:imgEffect>
                  </a14:imgLayer>
                </a14:imgProps>
              </a:ext>
            </a:extLst>
          </a:blip>
          <a:stretch>
            <a:fillRect/>
          </a:stretch>
        </p:blipFill>
        <p:spPr>
          <a:xfrm rot="5400000">
            <a:off x="2669725" y="-792382"/>
            <a:ext cx="3818707" cy="5403470"/>
          </a:xfrm>
          <a:prstGeom prst="rect">
            <a:avLst/>
          </a:prstGeom>
        </p:spPr>
      </p:pic>
      <p:sp>
        <p:nvSpPr>
          <p:cNvPr id="2" name="Title 1"/>
          <p:cNvSpPr>
            <a:spLocks noGrp="1"/>
          </p:cNvSpPr>
          <p:nvPr>
            <p:ph type="ctrTitle"/>
          </p:nvPr>
        </p:nvSpPr>
        <p:spPr>
          <a:xfrm>
            <a:off x="685800" y="1220569"/>
            <a:ext cx="7772400" cy="1470025"/>
          </a:xfrm>
        </p:spPr>
        <p:txBody>
          <a:bodyPr/>
          <a:lstStyle/>
          <a:p>
            <a:r>
              <a:rPr lang="en-US" sz="3600" i="1" dirty="0" err="1" smtClean="0"/>
              <a:t>phronesis</a:t>
            </a:r>
            <a:endParaRPr lang="en-US" sz="3600" i="1" dirty="0"/>
          </a:p>
        </p:txBody>
      </p:sp>
      <p:sp>
        <p:nvSpPr>
          <p:cNvPr id="3" name="Subtitle 2"/>
          <p:cNvSpPr>
            <a:spLocks noGrp="1"/>
          </p:cNvSpPr>
          <p:nvPr>
            <p:ph type="subTitle" idx="1"/>
          </p:nvPr>
        </p:nvSpPr>
        <p:spPr/>
        <p:txBody>
          <a:bodyPr>
            <a:normAutofit fontScale="92500" lnSpcReduction="10000"/>
          </a:bodyPr>
          <a:lstStyle/>
          <a:p>
            <a:r>
              <a:rPr lang="en-US" dirty="0" smtClean="0">
                <a:solidFill>
                  <a:schemeClr val="tx2">
                    <a:lumMod val="75000"/>
                  </a:schemeClr>
                </a:solidFill>
              </a:rPr>
              <a:t>“… a state of grasping the truth, involving reason, concerned with action, about what is good or bad for a human being.” </a:t>
            </a:r>
            <a:r>
              <a:rPr lang="en-US" sz="1946" dirty="0" smtClean="0">
                <a:solidFill>
                  <a:schemeClr val="tx2">
                    <a:lumMod val="75000"/>
                  </a:schemeClr>
                </a:solidFill>
              </a:rPr>
              <a:t>- Aristotle</a:t>
            </a:r>
            <a:endParaRPr lang="en-US" sz="1946" dirty="0">
              <a:solidFill>
                <a:schemeClr val="tx2">
                  <a:lumMod val="75000"/>
                </a:schemeClr>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phronesis</a:t>
            </a:r>
            <a:endParaRPr lang="en-US" dirty="0"/>
          </a:p>
        </p:txBody>
      </p:sp>
      <p:sp>
        <p:nvSpPr>
          <p:cNvPr id="3" name="Content Placeholder 2"/>
          <p:cNvSpPr>
            <a:spLocks noGrp="1"/>
          </p:cNvSpPr>
          <p:nvPr>
            <p:ph idx="1"/>
          </p:nvPr>
        </p:nvSpPr>
        <p:spPr/>
        <p:txBody>
          <a:bodyPr/>
          <a:lstStyle/>
          <a:p>
            <a:r>
              <a:rPr lang="en-US" dirty="0" smtClean="0"/>
              <a:t>Enables the determination of the virtuous mean;</a:t>
            </a:r>
          </a:p>
          <a:p>
            <a:r>
              <a:rPr lang="en-US" dirty="0" smtClean="0"/>
              <a:t>Enables one to mediate between conflicting virtues; </a:t>
            </a:r>
          </a:p>
          <a:p>
            <a:r>
              <a:rPr lang="en-US" dirty="0" smtClean="0"/>
              <a:t>Enables the coordination of the virtues in order to achieve action or consistent thought.  </a:t>
            </a:r>
            <a:endParaRPr lang="en-US" dirty="0"/>
          </a:p>
        </p:txBody>
      </p:sp>
      <p:sp>
        <p:nvSpPr>
          <p:cNvPr id="4" name="TextBox 3"/>
          <p:cNvSpPr txBox="1"/>
          <p:nvPr/>
        </p:nvSpPr>
        <p:spPr>
          <a:xfrm>
            <a:off x="6702808" y="6413990"/>
            <a:ext cx="2293942" cy="369332"/>
          </a:xfrm>
          <a:prstGeom prst="rect">
            <a:avLst/>
          </a:prstGeom>
          <a:noFill/>
        </p:spPr>
        <p:txBody>
          <a:bodyPr wrap="none" rtlCol="0">
            <a:spAutoFit/>
          </a:bodyPr>
          <a:lstStyle/>
          <a:p>
            <a:r>
              <a:rPr lang="en-US" dirty="0" err="1" smtClean="0"/>
              <a:t>Zagzebski</a:t>
            </a:r>
            <a:r>
              <a:rPr lang="en-US" dirty="0" smtClean="0"/>
              <a:t>, L.T.  (1996).</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necessary ambiguity</a:t>
            </a:r>
            <a:endParaRPr lang="en-US" dirty="0"/>
          </a:p>
        </p:txBody>
      </p:sp>
      <p:sp>
        <p:nvSpPr>
          <p:cNvPr id="3" name="Content Placeholder 2"/>
          <p:cNvSpPr>
            <a:spLocks noGrp="1"/>
          </p:cNvSpPr>
          <p:nvPr>
            <p:ph idx="1"/>
          </p:nvPr>
        </p:nvSpPr>
        <p:spPr/>
        <p:txBody>
          <a:bodyPr/>
          <a:lstStyle/>
          <a:p>
            <a:pPr>
              <a:buNone/>
            </a:pPr>
            <a:r>
              <a:rPr lang="en-US" dirty="0" smtClean="0">
                <a:solidFill>
                  <a:srgbClr val="17375E"/>
                </a:solidFill>
              </a:rPr>
              <a:t>“One of the criticisms </a:t>
            </a:r>
            <a:r>
              <a:rPr lang="en-US" dirty="0" smtClean="0">
                <a:solidFill>
                  <a:schemeClr val="tx2">
                    <a:lumMod val="75000"/>
                  </a:schemeClr>
                </a:solidFill>
              </a:rPr>
              <a:t>commonly leveled at virtue-centered ethics is that it is a system that is too vague, too subject to interpretation, not easily enough pinned down, and thus, not useful in resolving complicated moral dilemmas or identifying appropriate moral actions and solutions.” </a:t>
            </a:r>
            <a:r>
              <a:rPr lang="en-US" sz="1800" dirty="0" smtClean="0">
                <a:solidFill>
                  <a:schemeClr val="tx2">
                    <a:lumMod val="75000"/>
                  </a:schemeClr>
                </a:solidFill>
              </a:rPr>
              <a:t>(</a:t>
            </a:r>
            <a:r>
              <a:rPr lang="en-US" sz="1800" dirty="0" err="1" smtClean="0">
                <a:solidFill>
                  <a:schemeClr val="tx2">
                    <a:lumMod val="75000"/>
                  </a:schemeClr>
                </a:solidFill>
              </a:rPr>
              <a:t>p</a:t>
            </a:r>
            <a:r>
              <a:rPr lang="en-US" sz="1800" dirty="0" smtClean="0">
                <a:solidFill>
                  <a:schemeClr val="tx2">
                    <a:lumMod val="75000"/>
                  </a:schemeClr>
                </a:solidFill>
              </a:rPr>
              <a:t>. 318) </a:t>
            </a:r>
            <a:endParaRPr lang="en-US" sz="1800" dirty="0">
              <a:solidFill>
                <a:schemeClr val="tx2">
                  <a:lumMod val="75000"/>
                </a:schemeClr>
              </a:solidFill>
            </a:endParaRPr>
          </a:p>
        </p:txBody>
      </p:sp>
      <p:sp>
        <p:nvSpPr>
          <p:cNvPr id="4" name="TextBox 3"/>
          <p:cNvSpPr txBox="1"/>
          <p:nvPr/>
        </p:nvSpPr>
        <p:spPr>
          <a:xfrm>
            <a:off x="6632222" y="6406444"/>
            <a:ext cx="2336773" cy="369332"/>
          </a:xfrm>
          <a:prstGeom prst="rect">
            <a:avLst/>
          </a:prstGeom>
          <a:noFill/>
        </p:spPr>
        <p:txBody>
          <a:bodyPr wrap="none" rtlCol="0">
            <a:spAutoFit/>
          </a:bodyPr>
          <a:lstStyle/>
          <a:p>
            <a:r>
              <a:rPr lang="en-US" dirty="0" smtClean="0"/>
              <a:t>Birmingham, C. (2004).</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necessary ambiguity</a:t>
            </a:r>
            <a:endParaRPr lang="en-US" dirty="0"/>
          </a:p>
        </p:txBody>
      </p:sp>
      <p:sp>
        <p:nvSpPr>
          <p:cNvPr id="3" name="Content Placeholder 2"/>
          <p:cNvSpPr>
            <a:spLocks noGrp="1"/>
          </p:cNvSpPr>
          <p:nvPr>
            <p:ph idx="1"/>
          </p:nvPr>
        </p:nvSpPr>
        <p:spPr>
          <a:xfrm>
            <a:off x="457200" y="1417638"/>
            <a:ext cx="8229600" cy="2610550"/>
          </a:xfrm>
        </p:spPr>
        <p:txBody>
          <a:bodyPr>
            <a:normAutofit fontScale="92500" lnSpcReduction="10000"/>
          </a:bodyPr>
          <a:lstStyle/>
          <a:p>
            <a:pPr>
              <a:spcBef>
                <a:spcPts val="0"/>
              </a:spcBef>
              <a:buNone/>
            </a:pPr>
            <a:r>
              <a:rPr lang="en-US" dirty="0" smtClean="0">
                <a:solidFill>
                  <a:srgbClr val="17375E"/>
                </a:solidFill>
              </a:rPr>
              <a:t>“What should I do?”</a:t>
            </a:r>
            <a:endParaRPr lang="en-US" dirty="0" smtClean="0">
              <a:solidFill>
                <a:schemeClr val="tx2">
                  <a:lumMod val="75000"/>
                </a:schemeClr>
              </a:solidFill>
            </a:endParaRPr>
          </a:p>
          <a:p>
            <a:pPr>
              <a:spcBef>
                <a:spcPts val="0"/>
              </a:spcBef>
              <a:buNone/>
            </a:pPr>
            <a:r>
              <a:rPr lang="en-US" dirty="0" smtClean="0">
                <a:solidFill>
                  <a:schemeClr val="tx2">
                    <a:lumMod val="75000"/>
                  </a:schemeClr>
                </a:solidFill>
              </a:rPr>
              <a:t>“Do what a virtuous person would do.”</a:t>
            </a:r>
          </a:p>
          <a:p>
            <a:pPr>
              <a:spcBef>
                <a:spcPts val="0"/>
              </a:spcBef>
              <a:buNone/>
            </a:pPr>
            <a:r>
              <a:rPr lang="en-US" dirty="0" smtClean="0">
                <a:solidFill>
                  <a:schemeClr val="tx2">
                    <a:lumMod val="75000"/>
                  </a:schemeClr>
                </a:solidFill>
              </a:rPr>
              <a:t>“Who is the virtuous person?”</a:t>
            </a:r>
          </a:p>
          <a:p>
            <a:pPr>
              <a:spcBef>
                <a:spcPts val="0"/>
              </a:spcBef>
              <a:buNone/>
            </a:pPr>
            <a:r>
              <a:rPr lang="en-US" dirty="0" smtClean="0">
                <a:solidFill>
                  <a:schemeClr val="tx2">
                    <a:lumMod val="75000"/>
                  </a:schemeClr>
                </a:solidFill>
              </a:rPr>
              <a:t>“The person who does what is right.” </a:t>
            </a:r>
            <a:endParaRPr lang="en-US" dirty="0" smtClean="0">
              <a:solidFill>
                <a:schemeClr val="tx2">
                  <a:lumMod val="75000"/>
                </a:schemeClr>
              </a:solidFill>
            </a:endParaRPr>
          </a:p>
          <a:p>
            <a:pPr>
              <a:spcBef>
                <a:spcPts val="0"/>
              </a:spcBef>
              <a:buNone/>
            </a:pPr>
            <a:r>
              <a:rPr lang="en-US" dirty="0" smtClean="0">
                <a:solidFill>
                  <a:schemeClr val="tx2">
                    <a:lumMod val="75000"/>
                  </a:schemeClr>
                </a:solidFill>
              </a:rPr>
              <a:t>“The way to become virtuous is to imitate the virtuous person.”</a:t>
            </a:r>
            <a:endParaRPr lang="en-US" dirty="0" smtClean="0">
              <a:solidFill>
                <a:srgbClr val="17375E"/>
              </a:solidFill>
            </a:endParaRPr>
          </a:p>
        </p:txBody>
      </p:sp>
      <p:sp>
        <p:nvSpPr>
          <p:cNvPr id="4" name="TextBox 3"/>
          <p:cNvSpPr txBox="1"/>
          <p:nvPr/>
        </p:nvSpPr>
        <p:spPr>
          <a:xfrm>
            <a:off x="289901" y="4210750"/>
            <a:ext cx="8586629" cy="2246769"/>
          </a:xfrm>
          <a:prstGeom prst="rect">
            <a:avLst/>
          </a:prstGeom>
          <a:noFill/>
        </p:spPr>
        <p:txBody>
          <a:bodyPr wrap="square" rtlCol="0">
            <a:spAutoFit/>
          </a:bodyPr>
          <a:lstStyle/>
          <a:p>
            <a:r>
              <a:rPr lang="en-US" sz="2800" dirty="0" smtClean="0"/>
              <a:t>“Although this imprecision is often regarded as a limitation of the virtue-centered approach, proponents of virtue-centered ethics view it as a strength for it accurately reflects the uncertainties involved in living a moral life.” </a:t>
            </a:r>
            <a:r>
              <a:rPr lang="en-US" dirty="0" smtClean="0"/>
              <a:t>(</a:t>
            </a:r>
            <a:r>
              <a:rPr lang="en-US" dirty="0" err="1" smtClean="0"/>
              <a:t>p</a:t>
            </a:r>
            <a:r>
              <a:rPr lang="en-US" dirty="0" smtClean="0"/>
              <a:t>. 318)</a:t>
            </a:r>
            <a:endParaRPr lang="en-US" dirty="0"/>
          </a:p>
        </p:txBody>
      </p:sp>
      <p:sp>
        <p:nvSpPr>
          <p:cNvPr id="5" name="TextBox 4"/>
          <p:cNvSpPr txBox="1"/>
          <p:nvPr/>
        </p:nvSpPr>
        <p:spPr>
          <a:xfrm>
            <a:off x="9000774" y="3368600"/>
            <a:ext cx="184666" cy="369332"/>
          </a:xfrm>
          <a:prstGeom prst="rect">
            <a:avLst/>
          </a:prstGeom>
          <a:noFill/>
        </p:spPr>
        <p:txBody>
          <a:bodyPr wrap="none" rtlCol="0">
            <a:spAutoFit/>
          </a:bodyPr>
          <a:lstStyle/>
          <a:p>
            <a:endParaRPr lang="en-US" dirty="0"/>
          </a:p>
        </p:txBody>
      </p:sp>
      <p:sp>
        <p:nvSpPr>
          <p:cNvPr id="6" name="TextBox 5"/>
          <p:cNvSpPr txBox="1"/>
          <p:nvPr/>
        </p:nvSpPr>
        <p:spPr>
          <a:xfrm>
            <a:off x="6632222" y="6406444"/>
            <a:ext cx="2336773" cy="369332"/>
          </a:xfrm>
          <a:prstGeom prst="rect">
            <a:avLst/>
          </a:prstGeom>
          <a:noFill/>
        </p:spPr>
        <p:txBody>
          <a:bodyPr wrap="none" rtlCol="0">
            <a:spAutoFit/>
          </a:bodyPr>
          <a:lstStyle/>
          <a:p>
            <a:r>
              <a:rPr lang="en-US" dirty="0" smtClean="0"/>
              <a:t>Birmingham, C. (2004).</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en-US" i="1" dirty="0">
                <a:solidFill>
                  <a:schemeClr val="tx2">
                    <a:lumMod val="75000"/>
                  </a:schemeClr>
                </a:solidFill>
              </a:rPr>
              <a:t>“</a:t>
            </a:r>
            <a:r>
              <a:rPr lang="en-US" i="1" dirty="0" err="1">
                <a:solidFill>
                  <a:schemeClr val="tx2">
                    <a:lumMod val="75000"/>
                  </a:schemeClr>
                </a:solidFill>
              </a:rPr>
              <a:t>Phronesis</a:t>
            </a:r>
            <a:r>
              <a:rPr lang="en-US" i="1" dirty="0">
                <a:solidFill>
                  <a:schemeClr val="tx2">
                    <a:lumMod val="75000"/>
                  </a:schemeClr>
                </a:solidFill>
              </a:rPr>
              <a:t> is not a moral panacea.  It will not obliterate moral dilemmas, erase moral quandaries, or undo the damage that has been caused by immoral or incompetent decisions.  However, the moral complexity of teaching requires </a:t>
            </a:r>
            <a:r>
              <a:rPr lang="en-US" i="1" dirty="0" err="1">
                <a:solidFill>
                  <a:schemeClr val="tx2">
                    <a:lumMod val="75000"/>
                  </a:schemeClr>
                </a:solidFill>
              </a:rPr>
              <a:t>phronesis</a:t>
            </a:r>
            <a:r>
              <a:rPr lang="en-US" i="1" dirty="0">
                <a:solidFill>
                  <a:schemeClr val="tx2">
                    <a:lumMod val="75000"/>
                  </a:schemeClr>
                </a:solidFill>
              </a:rPr>
              <a:t> to achieve moral goodness, promote excellence in teaching and learning and advance human flourishing.  Reflection – as </a:t>
            </a:r>
            <a:r>
              <a:rPr lang="en-US" i="1" dirty="0" err="1">
                <a:solidFill>
                  <a:schemeClr val="tx2">
                    <a:lumMod val="75000"/>
                  </a:schemeClr>
                </a:solidFill>
              </a:rPr>
              <a:t>phronesis</a:t>
            </a:r>
            <a:r>
              <a:rPr lang="en-US" i="1" dirty="0">
                <a:solidFill>
                  <a:schemeClr val="tx2">
                    <a:lumMod val="75000"/>
                  </a:schemeClr>
                </a:solidFill>
              </a:rPr>
              <a:t> – is both essentially moral and morally essential.” </a:t>
            </a:r>
            <a:r>
              <a:rPr lang="en-US" i="1" dirty="0" smtClean="0">
                <a:solidFill>
                  <a:schemeClr val="tx2">
                    <a:lumMod val="75000"/>
                  </a:schemeClr>
                </a:solidFill>
              </a:rPr>
              <a:t> 	</a:t>
            </a:r>
            <a:r>
              <a:rPr lang="en-US" sz="1800" dirty="0" smtClean="0">
                <a:solidFill>
                  <a:schemeClr val="tx2">
                    <a:lumMod val="75000"/>
                  </a:schemeClr>
                </a:solidFill>
              </a:rPr>
              <a:t>Birmingham, (2004).  </a:t>
            </a:r>
            <a:endParaRPr lang="en-US" sz="1800" dirty="0">
              <a:solidFill>
                <a:schemeClr val="tx2">
                  <a:lumMod val="75000"/>
                </a:schemeClr>
              </a:solidFill>
            </a:endParaRPr>
          </a:p>
          <a:p>
            <a:pPr marL="0" indent="0">
              <a:buNone/>
            </a:pPr>
            <a:endParaRPr lang="en-US" dirty="0"/>
          </a:p>
        </p:txBody>
      </p:sp>
      <p:sp>
        <p:nvSpPr>
          <p:cNvPr id="5" name="Title 1"/>
          <p:cNvSpPr>
            <a:spLocks noGrp="1"/>
          </p:cNvSpPr>
          <p:nvPr>
            <p:ph type="title"/>
          </p:nvPr>
        </p:nvSpPr>
        <p:spPr>
          <a:xfrm>
            <a:off x="457200" y="274638"/>
            <a:ext cx="8229600" cy="1143000"/>
          </a:xfrm>
        </p:spPr>
        <p:txBody>
          <a:bodyPr>
            <a:normAutofit/>
          </a:bodyPr>
          <a:lstStyle/>
          <a:p>
            <a:r>
              <a:rPr lang="en-US" dirty="0" smtClean="0"/>
              <a:t>necessary </a:t>
            </a:r>
            <a:r>
              <a:rPr lang="en-US" sz="2800" dirty="0" smtClean="0"/>
              <a:t>(and sufficient ;-) </a:t>
            </a:r>
            <a:r>
              <a:rPr lang="en-US" dirty="0" smtClean="0"/>
              <a:t>ambiguity</a:t>
            </a:r>
            <a:endParaRPr lang="en-US" dirty="0"/>
          </a:p>
        </p:txBody>
      </p:sp>
    </p:spTree>
    <p:extLst>
      <p:ext uri="{BB962C8B-B14F-4D97-AF65-F5344CB8AC3E}">
        <p14:creationId xmlns:p14="http://schemas.microsoft.com/office/powerpoint/2010/main" val="12440986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02210"/>
          </a:xfrm>
        </p:spPr>
        <p:txBody>
          <a:bodyPr/>
          <a:lstStyle/>
          <a:p>
            <a:r>
              <a:rPr lang="en-US" sz="2800" dirty="0" smtClean="0"/>
              <a:t>References</a:t>
            </a:r>
            <a:endParaRPr lang="en-US" sz="2800" dirty="0"/>
          </a:p>
        </p:txBody>
      </p:sp>
      <p:sp>
        <p:nvSpPr>
          <p:cNvPr id="3" name="Content Placeholder 2"/>
          <p:cNvSpPr>
            <a:spLocks noGrp="1"/>
          </p:cNvSpPr>
          <p:nvPr>
            <p:ph idx="1"/>
          </p:nvPr>
        </p:nvSpPr>
        <p:spPr>
          <a:xfrm>
            <a:off x="457200" y="1325352"/>
            <a:ext cx="8229600" cy="5246180"/>
          </a:xfrm>
        </p:spPr>
        <p:txBody>
          <a:bodyPr>
            <a:normAutofit fontScale="47500" lnSpcReduction="20000"/>
          </a:bodyPr>
          <a:lstStyle/>
          <a:p>
            <a:pPr>
              <a:buNone/>
            </a:pPr>
            <a:r>
              <a:rPr lang="en-US" dirty="0" smtClean="0"/>
              <a:t>Aristotle. (1999).  </a:t>
            </a:r>
            <a:r>
              <a:rPr lang="en-US" i="1" dirty="0" err="1" smtClean="0"/>
              <a:t>Nicomachean</a:t>
            </a:r>
            <a:r>
              <a:rPr lang="en-US" i="1" dirty="0" smtClean="0"/>
              <a:t> ethics</a:t>
            </a:r>
            <a:r>
              <a:rPr lang="en-US" dirty="0" smtClean="0"/>
              <a:t> (T. Irwin, Trans.).  Indianapolis, IN: Hackett.  </a:t>
            </a:r>
          </a:p>
          <a:p>
            <a:pPr>
              <a:buNone/>
            </a:pPr>
            <a:endParaRPr lang="en-US" dirty="0" smtClean="0"/>
          </a:p>
          <a:p>
            <a:pPr>
              <a:buNone/>
            </a:pPr>
            <a:r>
              <a:rPr lang="en-US" dirty="0" smtClean="0"/>
              <a:t>Birmingham, C. (2004).  </a:t>
            </a:r>
            <a:r>
              <a:rPr lang="en-US" dirty="0" err="1" smtClean="0"/>
              <a:t>Phronesis</a:t>
            </a:r>
            <a:r>
              <a:rPr lang="en-US" dirty="0" smtClean="0"/>
              <a:t>: A model for pedagogical reflection. </a:t>
            </a:r>
            <a:r>
              <a:rPr lang="en-US" i="1" dirty="0" smtClean="0"/>
              <a:t>Journal of Teacher Education</a:t>
            </a:r>
            <a:r>
              <a:rPr lang="en-US" dirty="0" smtClean="0"/>
              <a:t>, 55 (4), 313-324.    </a:t>
            </a:r>
          </a:p>
          <a:p>
            <a:pPr>
              <a:buNone/>
            </a:pPr>
            <a:r>
              <a:rPr lang="en-US" dirty="0" smtClean="0"/>
              <a:t> </a:t>
            </a:r>
          </a:p>
          <a:p>
            <a:pPr>
              <a:buNone/>
            </a:pPr>
            <a:r>
              <a:rPr lang="en-US" dirty="0" smtClean="0"/>
              <a:t>Dewey, J. (1933).  </a:t>
            </a:r>
            <a:r>
              <a:rPr lang="en-US" i="1" dirty="0" smtClean="0"/>
              <a:t>How we think: A restatement of the relation of reflective thinking to the educative process. </a:t>
            </a:r>
            <a:r>
              <a:rPr lang="en-US" dirty="0" smtClean="0"/>
              <a:t>Boston, MA: D.C. Heath &amp; Co.</a:t>
            </a:r>
            <a:r>
              <a:rPr lang="en-US" i="1" dirty="0" smtClean="0"/>
              <a:t>  </a:t>
            </a:r>
            <a:endParaRPr lang="en-US" dirty="0" smtClean="0"/>
          </a:p>
          <a:p>
            <a:pPr>
              <a:buNone/>
            </a:pPr>
            <a:r>
              <a:rPr lang="en-US" dirty="0" smtClean="0"/>
              <a:t> </a:t>
            </a:r>
          </a:p>
          <a:p>
            <a:pPr>
              <a:buNone/>
            </a:pPr>
            <a:r>
              <a:rPr lang="en-US" dirty="0" smtClean="0"/>
              <a:t>Harford, J.  </a:t>
            </a:r>
            <a:r>
              <a:rPr lang="en-US" dirty="0" err="1" smtClean="0"/>
              <a:t>MacRuairc</a:t>
            </a:r>
            <a:r>
              <a:rPr lang="en-US" dirty="0" smtClean="0"/>
              <a:t>, G. &amp; </a:t>
            </a:r>
            <a:r>
              <a:rPr lang="en-US" dirty="0" err="1" smtClean="0"/>
              <a:t>McCartan</a:t>
            </a:r>
            <a:r>
              <a:rPr lang="en-US" dirty="0" smtClean="0"/>
              <a:t>, D. (2010).  ‘Lights, camera, reflection': using peer video to promote reflective dialogue among student teachers.  </a:t>
            </a:r>
            <a:r>
              <a:rPr lang="en-US" i="1" dirty="0" smtClean="0"/>
              <a:t>Teacher Development</a:t>
            </a:r>
            <a:r>
              <a:rPr lang="en-US" dirty="0" smtClean="0"/>
              <a:t> </a:t>
            </a:r>
            <a:r>
              <a:rPr lang="en-US" u="sng" dirty="0" smtClean="0"/>
              <a:t>14, </a:t>
            </a:r>
            <a:r>
              <a:rPr lang="en-US" dirty="0" smtClean="0"/>
              <a:t>(1),  57 - 68 </a:t>
            </a:r>
          </a:p>
          <a:p>
            <a:pPr>
              <a:buNone/>
            </a:pPr>
            <a:r>
              <a:rPr lang="en-US" dirty="0" smtClean="0"/>
              <a:t> </a:t>
            </a:r>
          </a:p>
          <a:p>
            <a:pPr>
              <a:buNone/>
            </a:pPr>
            <a:r>
              <a:rPr lang="en-US" dirty="0" smtClean="0"/>
              <a:t>Harford, J., and G. </a:t>
            </a:r>
            <a:r>
              <a:rPr lang="en-US" dirty="0" err="1" smtClean="0"/>
              <a:t>MacRuairc</a:t>
            </a:r>
            <a:r>
              <a:rPr lang="en-US" dirty="0" smtClean="0"/>
              <a:t>. (2008). Engaging student teachers in meaningful reflective practice.</a:t>
            </a:r>
            <a:r>
              <a:rPr lang="en-US" i="1" dirty="0" smtClean="0"/>
              <a:t> Teaching and Teacher Education</a:t>
            </a:r>
            <a:r>
              <a:rPr lang="en-US" dirty="0" smtClean="0"/>
              <a:t> 24, (7), 1884–92.  </a:t>
            </a:r>
          </a:p>
          <a:p>
            <a:pPr>
              <a:buNone/>
            </a:pPr>
            <a:r>
              <a:rPr lang="en-US" dirty="0" smtClean="0"/>
              <a:t> </a:t>
            </a:r>
          </a:p>
          <a:p>
            <a:pPr>
              <a:buNone/>
            </a:pPr>
            <a:r>
              <a:rPr lang="en-US" dirty="0" smtClean="0"/>
              <a:t>Newhouse, C.P., J. Lane, &amp; C. Brown. (2007). Reflecting on teaching practices using digital  video representation in teacher education.</a:t>
            </a:r>
            <a:r>
              <a:rPr lang="en-US" i="1" dirty="0" smtClean="0"/>
              <a:t> Australian Journal of Teacher Education</a:t>
            </a:r>
            <a:r>
              <a:rPr lang="en-US" dirty="0" smtClean="0"/>
              <a:t> 32, (3) 1–12.</a:t>
            </a:r>
          </a:p>
          <a:p>
            <a:pPr>
              <a:buNone/>
            </a:pPr>
            <a:r>
              <a:rPr lang="en-US" dirty="0" smtClean="0"/>
              <a:t> </a:t>
            </a:r>
          </a:p>
          <a:p>
            <a:pPr>
              <a:buNone/>
            </a:pPr>
            <a:r>
              <a:rPr lang="en-US" dirty="0" smtClean="0"/>
              <a:t>Rich, P. &amp; M. </a:t>
            </a:r>
            <a:r>
              <a:rPr lang="en-US" dirty="0" err="1" smtClean="0"/>
              <a:t>Hannafin</a:t>
            </a:r>
            <a:r>
              <a:rPr lang="en-US" dirty="0" smtClean="0"/>
              <a:t> (2009).  Video Annotation Tools: Technologies to Scaffold, Structure, and Transform Teacher Reflection.  </a:t>
            </a:r>
            <a:r>
              <a:rPr lang="en-US" i="1" dirty="0" smtClean="0"/>
              <a:t>Journal of Teacher Education, </a:t>
            </a:r>
            <a:r>
              <a:rPr lang="en-US" dirty="0" smtClean="0"/>
              <a:t>. 60, (1) 52-67. </a:t>
            </a:r>
          </a:p>
          <a:p>
            <a:pPr>
              <a:buNone/>
            </a:pPr>
            <a:r>
              <a:rPr lang="en-US" dirty="0" smtClean="0"/>
              <a:t> </a:t>
            </a:r>
          </a:p>
          <a:p>
            <a:pPr>
              <a:buNone/>
            </a:pPr>
            <a:r>
              <a:rPr lang="en-US" dirty="0" smtClean="0"/>
              <a:t>Yost, D. S., </a:t>
            </a:r>
            <a:r>
              <a:rPr lang="en-US" dirty="0" err="1" smtClean="0"/>
              <a:t>Sentner</a:t>
            </a:r>
            <a:r>
              <a:rPr lang="en-US" dirty="0" smtClean="0"/>
              <a:t>, S. M., &amp; </a:t>
            </a:r>
            <a:r>
              <a:rPr lang="en-US" dirty="0" err="1" smtClean="0"/>
              <a:t>Forlenza</a:t>
            </a:r>
            <a:r>
              <a:rPr lang="en-US" dirty="0" smtClean="0"/>
              <a:t>-Bailey, A. (2000). An examination of the construct of critical reflection : Implications for teacher education programming in the 21</a:t>
            </a:r>
            <a:r>
              <a:rPr lang="en-US" baseline="30000" dirty="0" smtClean="0"/>
              <a:t>st</a:t>
            </a:r>
            <a:r>
              <a:rPr lang="en-US" dirty="0" smtClean="0"/>
              <a:t> century.  </a:t>
            </a:r>
            <a:r>
              <a:rPr lang="en-US" i="1" dirty="0" smtClean="0"/>
              <a:t>Journal of Teacher Education</a:t>
            </a:r>
            <a:r>
              <a:rPr lang="en-US" dirty="0" smtClean="0"/>
              <a:t>, 51 (1), 39-49.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10593" y="0"/>
            <a:ext cx="9554593" cy="6858000"/>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211667" y="0"/>
            <a:ext cx="8678333" cy="1538111"/>
          </a:xfrm>
          <a:solidFill>
            <a:schemeClr val="bg1">
              <a:lumMod val="65000"/>
              <a:alpha val="49000"/>
            </a:schemeClr>
          </a:solidFill>
        </p:spPr>
        <p:txBody>
          <a:bodyPr wrap="none">
            <a:normAutofit/>
          </a:bodyPr>
          <a:lstStyle/>
          <a:p>
            <a:r>
              <a:rPr lang="en-US" sz="4000" dirty="0" smtClean="0"/>
              <a:t>Think of a problem you encountered </a:t>
            </a:r>
            <a:br>
              <a:rPr lang="en-US" sz="4000" dirty="0" smtClean="0"/>
            </a:br>
            <a:r>
              <a:rPr lang="en-US" sz="4000" dirty="0" smtClean="0"/>
              <a:t>in your field setting last week </a:t>
            </a:r>
            <a:endParaRPr lang="en-US" sz="40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a teacher decide what to do in situations such as these? </a:t>
            </a:r>
            <a:endParaRPr lang="en-US" dirty="0"/>
          </a:p>
        </p:txBody>
      </p:sp>
      <p:sp>
        <p:nvSpPr>
          <p:cNvPr id="3" name="Content Placeholder 2"/>
          <p:cNvSpPr>
            <a:spLocks noGrp="1"/>
          </p:cNvSpPr>
          <p:nvPr>
            <p:ph idx="1"/>
          </p:nvPr>
        </p:nvSpPr>
        <p:spPr>
          <a:xfrm>
            <a:off x="457200" y="2070861"/>
            <a:ext cx="8229600" cy="4055302"/>
          </a:xfrm>
        </p:spPr>
        <p:txBody>
          <a:bodyPr/>
          <a:lstStyle/>
          <a:p>
            <a:pPr marL="0">
              <a:buNone/>
            </a:pPr>
            <a:r>
              <a:rPr lang="en-US" dirty="0" smtClean="0">
                <a:solidFill>
                  <a:schemeClr val="tx2">
                    <a:lumMod val="75000"/>
                  </a:schemeClr>
                </a:solidFill>
              </a:rPr>
              <a:t>What is needed in order for a teacher to make effective decisions in situations that are as complex and as important as those that arise in teaching? </a:t>
            </a:r>
            <a:endParaRPr lang="en-US" dirty="0">
              <a:solidFill>
                <a:schemeClr val="tx2">
                  <a:lumMod val="75000"/>
                </a:schemeClr>
              </a:solidFill>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940504" cy="1143000"/>
          </a:xfrm>
        </p:spPr>
        <p:txBody>
          <a:bodyPr/>
          <a:lstStyle/>
          <a:p>
            <a:r>
              <a:rPr lang="en-US" dirty="0" smtClean="0"/>
              <a:t>W.W.A.S.?</a:t>
            </a:r>
            <a:endParaRPr lang="en-US" dirty="0"/>
          </a:p>
        </p:txBody>
      </p:sp>
      <p:sp>
        <p:nvSpPr>
          <p:cNvPr id="3" name="Content Placeholder 2"/>
          <p:cNvSpPr>
            <a:spLocks noGrp="1"/>
          </p:cNvSpPr>
          <p:nvPr>
            <p:ph idx="1"/>
          </p:nvPr>
        </p:nvSpPr>
        <p:spPr>
          <a:xfrm>
            <a:off x="186465" y="1417638"/>
            <a:ext cx="5382260" cy="4943719"/>
          </a:xfrm>
        </p:spPr>
        <p:txBody>
          <a:bodyPr>
            <a:noAutofit/>
          </a:bodyPr>
          <a:lstStyle/>
          <a:p>
            <a:pPr marL="0">
              <a:buNone/>
            </a:pPr>
            <a:r>
              <a:rPr lang="en-US" sz="3000" dirty="0" smtClean="0"/>
              <a:t>The </a:t>
            </a:r>
            <a:r>
              <a:rPr lang="en-US" sz="3000" b="1" dirty="0" smtClean="0"/>
              <a:t>virtues</a:t>
            </a:r>
            <a:r>
              <a:rPr lang="en-US" sz="3000" dirty="0" smtClean="0"/>
              <a:t>:</a:t>
            </a:r>
          </a:p>
          <a:p>
            <a:pPr marL="0">
              <a:buNone/>
            </a:pPr>
            <a:r>
              <a:rPr lang="en-US" sz="3000" dirty="0" smtClean="0">
                <a:solidFill>
                  <a:srgbClr val="17375E"/>
                </a:solidFill>
              </a:rPr>
              <a:t>courage, justice, temperance,                            and </a:t>
            </a:r>
            <a:r>
              <a:rPr lang="en-US" sz="3000" dirty="0" smtClean="0">
                <a:solidFill>
                  <a:schemeClr val="tx2">
                    <a:lumMod val="75000"/>
                  </a:schemeClr>
                </a:solidFill>
              </a:rPr>
              <a:t>prudence</a:t>
            </a:r>
            <a:r>
              <a:rPr lang="en-US" sz="3000" i="1" dirty="0" smtClean="0">
                <a:solidFill>
                  <a:srgbClr val="17375E"/>
                </a:solidFill>
              </a:rPr>
              <a:t>. (</a:t>
            </a:r>
            <a:r>
              <a:rPr lang="en-US" sz="3000" i="1" dirty="0" err="1" smtClean="0">
                <a:solidFill>
                  <a:srgbClr val="000000"/>
                </a:solidFill>
              </a:rPr>
              <a:t>phronesis</a:t>
            </a:r>
            <a:r>
              <a:rPr lang="en-US" sz="3000" i="1" dirty="0" smtClean="0">
                <a:solidFill>
                  <a:srgbClr val="17375E"/>
                </a:solidFill>
              </a:rPr>
              <a:t>)</a:t>
            </a:r>
          </a:p>
          <a:p>
            <a:pPr>
              <a:buNone/>
            </a:pPr>
            <a:r>
              <a:rPr lang="en-US" sz="3000" dirty="0" smtClean="0">
                <a:solidFill>
                  <a:srgbClr val="17375E"/>
                </a:solidFill>
              </a:rPr>
              <a:t>“practical wisdom,” </a:t>
            </a:r>
          </a:p>
          <a:p>
            <a:pPr>
              <a:buNone/>
            </a:pPr>
            <a:r>
              <a:rPr lang="en-US" sz="3000" dirty="0" smtClean="0">
                <a:solidFill>
                  <a:srgbClr val="17375E"/>
                </a:solidFill>
              </a:rPr>
              <a:t>“knowing how to apply general principles in particular situations.”  </a:t>
            </a:r>
            <a:r>
              <a:rPr lang="en-US" sz="1800" dirty="0" smtClean="0">
                <a:solidFill>
                  <a:srgbClr val="17375E"/>
                </a:solidFill>
              </a:rPr>
              <a:t>(</a:t>
            </a:r>
            <a:r>
              <a:rPr lang="en-US" sz="1800" dirty="0" err="1" smtClean="0">
                <a:solidFill>
                  <a:srgbClr val="17375E"/>
                </a:solidFill>
              </a:rPr>
              <a:t>MacIntyre</a:t>
            </a:r>
            <a:r>
              <a:rPr lang="en-US" sz="1800" dirty="0" smtClean="0">
                <a:solidFill>
                  <a:srgbClr val="17375E"/>
                </a:solidFill>
              </a:rPr>
              <a:t>)  </a:t>
            </a:r>
          </a:p>
          <a:p>
            <a:pPr>
              <a:buNone/>
            </a:pPr>
            <a:r>
              <a:rPr lang="en-US" sz="3000" dirty="0" smtClean="0">
                <a:solidFill>
                  <a:srgbClr val="17375E"/>
                </a:solidFill>
              </a:rPr>
              <a:t>Thomas Aquinas identified it with “</a:t>
            </a:r>
            <a:r>
              <a:rPr lang="en-US" sz="3000" i="1" dirty="0" smtClean="0">
                <a:solidFill>
                  <a:srgbClr val="17375E"/>
                </a:solidFill>
              </a:rPr>
              <a:t>right reasoning about what is to be done</a:t>
            </a:r>
            <a:r>
              <a:rPr lang="en-US" sz="3000" dirty="0" smtClean="0">
                <a:solidFill>
                  <a:srgbClr val="17375E"/>
                </a:solidFill>
              </a:rPr>
              <a:t>.”  </a:t>
            </a:r>
            <a:endParaRPr lang="en-US" sz="3000" dirty="0">
              <a:solidFill>
                <a:srgbClr val="17375E"/>
              </a:solidFill>
            </a:endParaRPr>
          </a:p>
        </p:txBody>
      </p:sp>
      <p:pic>
        <p:nvPicPr>
          <p:cNvPr id="6" name="Picture 5"/>
          <p:cNvPicPr>
            <a:picLocks noChangeAspect="1"/>
          </p:cNvPicPr>
          <p:nvPr/>
        </p:nvPicPr>
        <p:blipFill>
          <a:blip r:embed="rId2"/>
          <a:stretch>
            <a:fillRect/>
          </a:stretch>
        </p:blipFill>
        <p:spPr>
          <a:xfrm>
            <a:off x="5568725" y="734647"/>
            <a:ext cx="3118075" cy="41910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940504" cy="1143000"/>
          </a:xfrm>
        </p:spPr>
        <p:txBody>
          <a:bodyPr/>
          <a:lstStyle/>
          <a:p>
            <a:r>
              <a:rPr lang="en-US" dirty="0" smtClean="0"/>
              <a:t>W.W.A.S.?</a:t>
            </a:r>
            <a:endParaRPr lang="en-US" dirty="0"/>
          </a:p>
        </p:txBody>
      </p:sp>
      <p:pic>
        <p:nvPicPr>
          <p:cNvPr id="6" name="Picture 5"/>
          <p:cNvPicPr>
            <a:picLocks noChangeAspect="1"/>
          </p:cNvPicPr>
          <p:nvPr/>
        </p:nvPicPr>
        <p:blipFill>
          <a:blip r:embed="rId2"/>
          <a:stretch>
            <a:fillRect/>
          </a:stretch>
        </p:blipFill>
        <p:spPr>
          <a:xfrm>
            <a:off x="5568725" y="734647"/>
            <a:ext cx="3118075" cy="4191060"/>
          </a:xfrm>
          <a:prstGeom prst="rect">
            <a:avLst/>
          </a:prstGeom>
          <a:ln>
            <a:noFill/>
          </a:ln>
          <a:effectLst>
            <a:outerShdw blurRad="292100" dist="139700" dir="2700000" algn="tl" rotWithShape="0">
              <a:srgbClr val="333333">
                <a:alpha val="65000"/>
              </a:srgbClr>
            </a:outerShdw>
          </a:effectLst>
        </p:spPr>
      </p:pic>
      <p:sp>
        <p:nvSpPr>
          <p:cNvPr id="7" name="Subtitle 2"/>
          <p:cNvSpPr txBox="1">
            <a:spLocks/>
          </p:cNvSpPr>
          <p:nvPr/>
        </p:nvSpPr>
        <p:spPr>
          <a:xfrm>
            <a:off x="662634" y="1739523"/>
            <a:ext cx="4348533" cy="4404030"/>
          </a:xfrm>
          <a:prstGeom prst="rect">
            <a:avLst/>
          </a:prstGeom>
        </p:spPr>
        <p:txBody>
          <a:bodyPr vert="horz" lIns="91440" tIns="45720" rIns="91440" bIns="45720" rtlCol="0">
            <a:normAutofit/>
          </a:bodyPr>
          <a:lstStyle/>
          <a:p>
            <a:pPr marL="0" marR="0" lvl="0" indent="0"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chemeClr val="tx2">
                    <a:lumMod val="75000"/>
                  </a:schemeClr>
                </a:solidFill>
                <a:effectLst/>
                <a:uLnTx/>
                <a:uFillTx/>
                <a:latin typeface="+mn-lt"/>
                <a:ea typeface="+mn-ea"/>
                <a:cs typeface="+mn-cs"/>
              </a:rPr>
              <a:t>“… a state of grasping the truth, involving reason, concerned with action, about what is good or bad for a human being.” </a:t>
            </a:r>
            <a:r>
              <a:rPr kumimoji="0" lang="en-US" sz="1946" b="0" i="0" u="none" strike="noStrike" kern="1200" cap="none" spc="0" normalizeH="0" baseline="0" noProof="0" dirty="0" smtClean="0">
                <a:ln>
                  <a:noFill/>
                </a:ln>
                <a:solidFill>
                  <a:schemeClr val="tx2">
                    <a:lumMod val="75000"/>
                  </a:schemeClr>
                </a:solidFill>
                <a:effectLst/>
                <a:uLnTx/>
                <a:uFillTx/>
                <a:latin typeface="+mn-lt"/>
                <a:ea typeface="+mn-ea"/>
                <a:cs typeface="+mn-cs"/>
              </a:rPr>
              <a:t>- Aristotle</a:t>
            </a:r>
            <a:endParaRPr kumimoji="0" lang="en-US" sz="1946" b="0" i="0" u="none" strike="noStrike" kern="1200" cap="none" spc="0" normalizeH="0" baseline="0" noProof="0" dirty="0">
              <a:ln>
                <a:noFill/>
              </a:ln>
              <a:solidFill>
                <a:schemeClr val="tx2">
                  <a:lumMod val="75000"/>
                </a:schemeClr>
              </a:solidFill>
              <a:effectLst/>
              <a:uLnTx/>
              <a:uFillTx/>
              <a:latin typeface="+mn-lt"/>
              <a:ea typeface="+mn-ea"/>
              <a:cs typeface="+mn-cs"/>
            </a:endParaRPr>
          </a:p>
        </p:txBody>
      </p:sp>
      <p:sp>
        <p:nvSpPr>
          <p:cNvPr id="8" name="TextBox 7"/>
          <p:cNvSpPr txBox="1"/>
          <p:nvPr/>
        </p:nvSpPr>
        <p:spPr>
          <a:xfrm>
            <a:off x="1297658" y="5558777"/>
            <a:ext cx="6783565" cy="584776"/>
          </a:xfrm>
          <a:prstGeom prst="rect">
            <a:avLst/>
          </a:prstGeom>
          <a:noFill/>
        </p:spPr>
        <p:txBody>
          <a:bodyPr wrap="none" rtlCol="0">
            <a:spAutoFit/>
          </a:bodyPr>
          <a:lstStyle/>
          <a:p>
            <a:r>
              <a:rPr lang="en-US" sz="3200" i="1" dirty="0" smtClean="0">
                <a:solidFill>
                  <a:schemeClr val="tx2">
                    <a:lumMod val="75000"/>
                  </a:schemeClr>
                </a:solidFill>
              </a:rPr>
              <a:t>Episteme            </a:t>
            </a:r>
            <a:r>
              <a:rPr lang="en-US" sz="3200" i="1" dirty="0" err="1" smtClean="0">
                <a:solidFill>
                  <a:schemeClr val="tx2">
                    <a:lumMod val="75000"/>
                  </a:schemeClr>
                </a:solidFill>
              </a:rPr>
              <a:t>techne</a:t>
            </a:r>
            <a:r>
              <a:rPr lang="en-US" sz="3200" i="1" dirty="0" smtClean="0">
                <a:solidFill>
                  <a:schemeClr val="tx2">
                    <a:lumMod val="75000"/>
                  </a:schemeClr>
                </a:solidFill>
              </a:rPr>
              <a:t>            </a:t>
            </a:r>
            <a:r>
              <a:rPr lang="en-US" sz="3200" i="1" dirty="0" err="1" smtClean="0">
                <a:solidFill>
                  <a:schemeClr val="tx2">
                    <a:lumMod val="75000"/>
                  </a:schemeClr>
                </a:solidFill>
              </a:rPr>
              <a:t>phantasia</a:t>
            </a:r>
            <a:endParaRPr lang="en-US" sz="3200" i="1" dirty="0">
              <a:solidFill>
                <a:schemeClr val="tx2">
                  <a:lumMod val="75000"/>
                </a:schemeClr>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Dewey’s oft cited definition of reflective thinking</a:t>
            </a:r>
            <a:endParaRPr lang="en-US" dirty="0"/>
          </a:p>
        </p:txBody>
      </p:sp>
      <p:sp>
        <p:nvSpPr>
          <p:cNvPr id="3" name="Content Placeholder 2"/>
          <p:cNvSpPr>
            <a:spLocks noGrp="1"/>
          </p:cNvSpPr>
          <p:nvPr>
            <p:ph idx="1"/>
          </p:nvPr>
        </p:nvSpPr>
        <p:spPr>
          <a:xfrm>
            <a:off x="457200" y="1600200"/>
            <a:ext cx="4944041" cy="4525963"/>
          </a:xfrm>
        </p:spPr>
        <p:txBody>
          <a:bodyPr/>
          <a:lstStyle/>
          <a:p>
            <a:pPr marL="0">
              <a:spcBef>
                <a:spcPts val="0"/>
              </a:spcBef>
              <a:buNone/>
            </a:pPr>
            <a:r>
              <a:rPr lang="en-US" dirty="0" smtClean="0">
                <a:solidFill>
                  <a:srgbClr val="17375E"/>
                </a:solidFill>
              </a:rPr>
              <a:t>“active, persistent and careful consideration of any belief or supposed form of knowledge in the light of the grounds that support it and the further conclusions to which it tends.”  </a:t>
            </a:r>
            <a:endParaRPr lang="en-US" dirty="0">
              <a:solidFill>
                <a:srgbClr val="17375E"/>
              </a:solidFill>
            </a:endParaRPr>
          </a:p>
        </p:txBody>
      </p:sp>
      <p:pic>
        <p:nvPicPr>
          <p:cNvPr id="4" name="Picture 3"/>
          <p:cNvPicPr>
            <a:picLocks noChangeAspect="1"/>
          </p:cNvPicPr>
          <p:nvPr/>
        </p:nvPicPr>
        <p:blipFill>
          <a:blip r:embed="rId2"/>
          <a:srcRect l="17611" r="17713" b="6865"/>
          <a:stretch>
            <a:fillRect/>
          </a:stretch>
        </p:blipFill>
        <p:spPr>
          <a:xfrm>
            <a:off x="5519174" y="1600200"/>
            <a:ext cx="3167626" cy="4903542"/>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3522578" y="6134410"/>
            <a:ext cx="1785953" cy="369332"/>
          </a:xfrm>
          <a:prstGeom prst="rect">
            <a:avLst/>
          </a:prstGeom>
        </p:spPr>
        <p:txBody>
          <a:bodyPr wrap="none">
            <a:spAutoFit/>
          </a:bodyPr>
          <a:lstStyle/>
          <a:p>
            <a:r>
              <a:rPr lang="en-US" dirty="0"/>
              <a:t>Dewey, J. (1933). </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24200"/>
          </a:xfrm>
        </p:spPr>
        <p:txBody>
          <a:bodyPr>
            <a:normAutofit/>
          </a:bodyPr>
          <a:lstStyle/>
          <a:p>
            <a:r>
              <a:rPr lang="en-US" sz="2400" dirty="0" smtClean="0">
                <a:solidFill>
                  <a:srgbClr val="404040"/>
                </a:solidFill>
              </a:rPr>
              <a:t>apathy</a:t>
            </a:r>
            <a:r>
              <a:rPr lang="en-US" sz="2000" dirty="0" smtClean="0">
                <a:solidFill>
                  <a:srgbClr val="404040"/>
                </a:solidFill>
              </a:rPr>
              <a:t/>
            </a:r>
            <a:br>
              <a:rPr lang="en-US" sz="2000" dirty="0" smtClean="0">
                <a:solidFill>
                  <a:srgbClr val="404040"/>
                </a:solidFill>
              </a:rPr>
            </a:br>
            <a:r>
              <a:rPr lang="en-US" sz="2000" dirty="0" smtClean="0">
                <a:solidFill>
                  <a:srgbClr val="404040"/>
                </a:solidFill>
              </a:rPr>
              <a:t/>
            </a:r>
            <a:br>
              <a:rPr lang="en-US" sz="2000" dirty="0" smtClean="0">
                <a:solidFill>
                  <a:srgbClr val="404040"/>
                </a:solidFill>
              </a:rPr>
            </a:br>
            <a:r>
              <a:rPr lang="en-US" sz="4800" dirty="0" smtClean="0"/>
              <a:t>wholeheartedness</a:t>
            </a:r>
            <a:r>
              <a:rPr lang="en-US" sz="2222" dirty="0" smtClean="0">
                <a:solidFill>
                  <a:schemeClr val="tx1">
                    <a:lumMod val="75000"/>
                    <a:lumOff val="25000"/>
                  </a:schemeClr>
                </a:solidFill>
              </a:rPr>
              <a:t/>
            </a:r>
            <a:br>
              <a:rPr lang="en-US" sz="2222" dirty="0" smtClean="0">
                <a:solidFill>
                  <a:schemeClr val="tx1">
                    <a:lumMod val="75000"/>
                    <a:lumOff val="25000"/>
                  </a:schemeClr>
                </a:solidFill>
              </a:rPr>
            </a:br>
            <a:r>
              <a:rPr lang="en-US" sz="2222" dirty="0" smtClean="0">
                <a:solidFill>
                  <a:schemeClr val="tx1">
                    <a:lumMod val="75000"/>
                    <a:lumOff val="25000"/>
                  </a:schemeClr>
                </a:solidFill>
              </a:rPr>
              <a:t/>
            </a:r>
            <a:br>
              <a:rPr lang="en-US" sz="2222" dirty="0" smtClean="0">
                <a:solidFill>
                  <a:schemeClr val="tx1">
                    <a:lumMod val="75000"/>
                    <a:lumOff val="25000"/>
                  </a:schemeClr>
                </a:solidFill>
              </a:rPr>
            </a:br>
            <a:r>
              <a:rPr lang="en-US" sz="2400" dirty="0" err="1" smtClean="0">
                <a:solidFill>
                  <a:schemeClr val="tx1">
                    <a:lumMod val="75000"/>
                    <a:lumOff val="25000"/>
                  </a:schemeClr>
                </a:solidFill>
              </a:rPr>
              <a:t>obsessiveness</a:t>
            </a:r>
            <a:endParaRPr lang="en-US" sz="2400" dirty="0">
              <a:solidFill>
                <a:schemeClr val="tx1">
                  <a:lumMod val="75000"/>
                  <a:lumOff val="25000"/>
                </a:schemeClr>
              </a:solidFill>
            </a:endParaRPr>
          </a:p>
        </p:txBody>
      </p:sp>
      <p:sp>
        <p:nvSpPr>
          <p:cNvPr id="3" name="Content Placeholder 2"/>
          <p:cNvSpPr>
            <a:spLocks noGrp="1"/>
          </p:cNvSpPr>
          <p:nvPr>
            <p:ph idx="1"/>
          </p:nvPr>
        </p:nvSpPr>
        <p:spPr>
          <a:xfrm>
            <a:off x="457200" y="3037262"/>
            <a:ext cx="8229600" cy="3088901"/>
          </a:xfrm>
        </p:spPr>
        <p:txBody>
          <a:bodyPr/>
          <a:lstStyle/>
          <a:p>
            <a:pPr algn="ctr">
              <a:buNone/>
            </a:pPr>
            <a:r>
              <a:rPr lang="en-US" dirty="0" smtClean="0">
                <a:solidFill>
                  <a:schemeClr val="tx2">
                    <a:lumMod val="75000"/>
                  </a:schemeClr>
                </a:solidFill>
              </a:rPr>
              <a:t>“buoys [the] mind up and gives an onward impetus to thinking.”</a:t>
            </a:r>
            <a:endParaRPr lang="en-US" sz="1800" dirty="0" smtClean="0">
              <a:solidFill>
                <a:schemeClr val="tx2">
                  <a:lumMod val="75000"/>
                </a:schemeClr>
              </a:solidFill>
            </a:endParaRPr>
          </a:p>
          <a:p>
            <a:pPr algn="ctr">
              <a:buNone/>
            </a:pPr>
            <a:r>
              <a:rPr lang="en-US" dirty="0" smtClean="0">
                <a:solidFill>
                  <a:schemeClr val="tx2">
                    <a:lumMod val="75000"/>
                  </a:schemeClr>
                </a:solidFill>
              </a:rPr>
              <a:t>“requires consistency, continuity and community of purpose and effect.”</a:t>
            </a:r>
            <a:endParaRPr lang="en-US" sz="1800" dirty="0">
              <a:solidFill>
                <a:schemeClr val="tx2">
                  <a:lumMod val="75000"/>
                </a:schemeClr>
              </a:solidFill>
            </a:endParaRPr>
          </a:p>
        </p:txBody>
      </p:sp>
      <p:sp>
        <p:nvSpPr>
          <p:cNvPr id="4" name="Rectangle 3"/>
          <p:cNvSpPr/>
          <p:nvPr/>
        </p:nvSpPr>
        <p:spPr>
          <a:xfrm>
            <a:off x="6973578" y="6319076"/>
            <a:ext cx="1785953" cy="369332"/>
          </a:xfrm>
          <a:prstGeom prst="rect">
            <a:avLst/>
          </a:prstGeom>
        </p:spPr>
        <p:txBody>
          <a:bodyPr wrap="none">
            <a:spAutoFit/>
          </a:bodyPr>
          <a:lstStyle/>
          <a:p>
            <a:r>
              <a:rPr lang="en-US" dirty="0"/>
              <a:t>Dewey, J. (1933).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2721207"/>
          </a:xfrm>
        </p:spPr>
        <p:txBody>
          <a:bodyPr>
            <a:normAutofit/>
          </a:bodyPr>
          <a:lstStyle/>
          <a:p>
            <a:r>
              <a:rPr lang="en-US" sz="2400" dirty="0" smtClean="0">
                <a:solidFill>
                  <a:srgbClr val="404040"/>
                </a:solidFill>
              </a:rPr>
              <a:t>rigidity</a:t>
            </a:r>
            <a:r>
              <a:rPr lang="en-US" sz="2000" dirty="0" smtClean="0">
                <a:solidFill>
                  <a:srgbClr val="404040"/>
                </a:solidFill>
              </a:rPr>
              <a:t/>
            </a:r>
            <a:br>
              <a:rPr lang="en-US" sz="2000" dirty="0" smtClean="0">
                <a:solidFill>
                  <a:srgbClr val="404040"/>
                </a:solidFill>
              </a:rPr>
            </a:br>
            <a:r>
              <a:rPr lang="en-US" sz="2000" dirty="0" smtClean="0">
                <a:solidFill>
                  <a:srgbClr val="404040"/>
                </a:solidFill>
              </a:rPr>
              <a:t/>
            </a:r>
            <a:br>
              <a:rPr lang="en-US" sz="2000" dirty="0" smtClean="0">
                <a:solidFill>
                  <a:srgbClr val="404040"/>
                </a:solidFill>
              </a:rPr>
            </a:br>
            <a:r>
              <a:rPr lang="en-US" sz="4800" dirty="0" smtClean="0"/>
              <a:t>open mindedness</a:t>
            </a:r>
            <a:r>
              <a:rPr lang="en-US" sz="3600" dirty="0" smtClean="0"/>
              <a:t/>
            </a:r>
            <a:br>
              <a:rPr lang="en-US" sz="3600" dirty="0" smtClean="0"/>
            </a:br>
            <a:r>
              <a:rPr lang="en-US" sz="3600" dirty="0" smtClean="0"/>
              <a:t/>
            </a:r>
            <a:br>
              <a:rPr lang="en-US" sz="3600" dirty="0" smtClean="0"/>
            </a:br>
            <a:r>
              <a:rPr lang="en-US" sz="2400" dirty="0" smtClean="0">
                <a:solidFill>
                  <a:srgbClr val="404040"/>
                </a:solidFill>
              </a:rPr>
              <a:t>impulsivity</a:t>
            </a:r>
            <a:endParaRPr lang="en-US" sz="2400" dirty="0">
              <a:solidFill>
                <a:srgbClr val="404040"/>
              </a:solidFill>
            </a:endParaRPr>
          </a:p>
        </p:txBody>
      </p:sp>
      <p:sp>
        <p:nvSpPr>
          <p:cNvPr id="3" name="Content Placeholder 2"/>
          <p:cNvSpPr>
            <a:spLocks noGrp="1"/>
          </p:cNvSpPr>
          <p:nvPr>
            <p:ph idx="1"/>
          </p:nvPr>
        </p:nvSpPr>
        <p:spPr>
          <a:xfrm>
            <a:off x="650469" y="3037262"/>
            <a:ext cx="8229600" cy="3354794"/>
          </a:xfrm>
        </p:spPr>
        <p:txBody>
          <a:bodyPr/>
          <a:lstStyle/>
          <a:p>
            <a:pPr>
              <a:buNone/>
            </a:pPr>
            <a:r>
              <a:rPr lang="en-US" dirty="0" smtClean="0">
                <a:solidFill>
                  <a:schemeClr val="tx2">
                    <a:lumMod val="75000"/>
                  </a:schemeClr>
                </a:solidFill>
              </a:rPr>
              <a:t>“freedom from prejudice, partisanship and other habits as close the mind.”</a:t>
            </a:r>
          </a:p>
          <a:p>
            <a:pPr>
              <a:buNone/>
            </a:pPr>
            <a:r>
              <a:rPr lang="en-US" dirty="0" smtClean="0">
                <a:solidFill>
                  <a:schemeClr val="tx2">
                    <a:lumMod val="75000"/>
                  </a:schemeClr>
                </a:solidFill>
              </a:rPr>
              <a:t>“enables us to direct our activities with foresight and to plan according to ends-in-view or purposes of which we are aware.” </a:t>
            </a:r>
            <a:endParaRPr lang="en-US" dirty="0">
              <a:solidFill>
                <a:schemeClr val="tx2">
                  <a:lumMod val="75000"/>
                </a:schemeClr>
              </a:solidFill>
            </a:endParaRPr>
          </a:p>
        </p:txBody>
      </p:sp>
      <p:sp>
        <p:nvSpPr>
          <p:cNvPr id="4" name="Rectangle 3"/>
          <p:cNvSpPr/>
          <p:nvPr/>
        </p:nvSpPr>
        <p:spPr>
          <a:xfrm>
            <a:off x="6973578" y="6319076"/>
            <a:ext cx="1785953" cy="369332"/>
          </a:xfrm>
          <a:prstGeom prst="rect">
            <a:avLst/>
          </a:prstGeom>
        </p:spPr>
        <p:txBody>
          <a:bodyPr wrap="none">
            <a:spAutoFit/>
          </a:bodyPr>
          <a:lstStyle/>
          <a:p>
            <a:r>
              <a:rPr lang="en-US" dirty="0"/>
              <a:t>Dewey, J. (1933).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7"/>
            <a:ext cx="9144000" cy="2417481"/>
          </a:xfrm>
        </p:spPr>
        <p:txBody>
          <a:bodyPr>
            <a:normAutofit/>
          </a:bodyPr>
          <a:lstStyle/>
          <a:p>
            <a:r>
              <a:rPr lang="en-US" sz="2400" dirty="0" smtClean="0">
                <a:solidFill>
                  <a:schemeClr val="tx1">
                    <a:lumMod val="75000"/>
                    <a:lumOff val="25000"/>
                  </a:schemeClr>
                </a:solidFill>
              </a:rPr>
              <a:t>irresponsibility</a:t>
            </a:r>
            <a:r>
              <a:rPr lang="en-US" sz="2000" dirty="0" smtClean="0">
                <a:solidFill>
                  <a:schemeClr val="tx1">
                    <a:lumMod val="75000"/>
                    <a:lumOff val="25000"/>
                  </a:schemeClr>
                </a:solidFill>
              </a:rPr>
              <a:t/>
            </a:r>
            <a:br>
              <a:rPr lang="en-US" sz="2000" dirty="0" smtClean="0">
                <a:solidFill>
                  <a:schemeClr val="tx1">
                    <a:lumMod val="75000"/>
                    <a:lumOff val="25000"/>
                  </a:schemeClr>
                </a:solidFill>
              </a:rPr>
            </a:br>
            <a:r>
              <a:rPr lang="en-US" sz="2000" dirty="0" smtClean="0">
                <a:solidFill>
                  <a:schemeClr val="tx1">
                    <a:lumMod val="75000"/>
                    <a:lumOff val="25000"/>
                  </a:schemeClr>
                </a:solidFill>
              </a:rPr>
              <a:t/>
            </a:r>
            <a:br>
              <a:rPr lang="en-US" sz="2000" dirty="0" smtClean="0">
                <a:solidFill>
                  <a:schemeClr val="tx1">
                    <a:lumMod val="75000"/>
                    <a:lumOff val="25000"/>
                  </a:schemeClr>
                </a:solidFill>
              </a:rPr>
            </a:br>
            <a:r>
              <a:rPr lang="en-US" sz="2000" dirty="0" smtClean="0">
                <a:solidFill>
                  <a:schemeClr val="tx1">
                    <a:lumMod val="75000"/>
                    <a:lumOff val="25000"/>
                  </a:schemeClr>
                </a:solidFill>
              </a:rPr>
              <a:t> </a:t>
            </a:r>
            <a:r>
              <a:rPr lang="en-US" sz="4800" dirty="0" smtClean="0"/>
              <a:t>intellectual responsibility</a:t>
            </a:r>
            <a:r>
              <a:rPr lang="en-US" sz="3600" dirty="0" smtClean="0"/>
              <a:t/>
            </a:r>
            <a:br>
              <a:rPr lang="en-US" sz="3600" dirty="0" smtClean="0"/>
            </a:br>
            <a:r>
              <a:rPr lang="en-US" sz="3600" dirty="0" smtClean="0"/>
              <a:t/>
            </a:r>
            <a:br>
              <a:rPr lang="en-US" sz="3600" dirty="0" smtClean="0"/>
            </a:br>
            <a:r>
              <a:rPr lang="en-US" sz="2000" dirty="0" smtClean="0">
                <a:solidFill>
                  <a:schemeClr val="tx1">
                    <a:lumMod val="75000"/>
                    <a:lumOff val="25000"/>
                  </a:schemeClr>
                </a:solidFill>
              </a:rPr>
              <a:t> </a:t>
            </a:r>
            <a:r>
              <a:rPr lang="en-US" sz="2400" dirty="0" smtClean="0">
                <a:solidFill>
                  <a:schemeClr val="tx1">
                    <a:lumMod val="75000"/>
                    <a:lumOff val="25000"/>
                  </a:schemeClr>
                </a:solidFill>
              </a:rPr>
              <a:t>undue control</a:t>
            </a:r>
            <a:endParaRPr lang="en-US" sz="2400" dirty="0">
              <a:solidFill>
                <a:schemeClr val="tx1">
                  <a:lumMod val="75000"/>
                  <a:lumOff val="25000"/>
                </a:schemeClr>
              </a:solidFill>
            </a:endParaRPr>
          </a:p>
        </p:txBody>
      </p:sp>
      <p:sp>
        <p:nvSpPr>
          <p:cNvPr id="3" name="Content Placeholder 2"/>
          <p:cNvSpPr>
            <a:spLocks noGrp="1"/>
          </p:cNvSpPr>
          <p:nvPr>
            <p:ph idx="1"/>
          </p:nvPr>
        </p:nvSpPr>
        <p:spPr>
          <a:xfrm>
            <a:off x="457200" y="2911746"/>
            <a:ext cx="8229600" cy="3549340"/>
          </a:xfrm>
        </p:spPr>
        <p:txBody>
          <a:bodyPr/>
          <a:lstStyle/>
          <a:p>
            <a:pPr>
              <a:buNone/>
            </a:pPr>
            <a:r>
              <a:rPr lang="en-US" dirty="0" smtClean="0">
                <a:solidFill>
                  <a:srgbClr val="17375E"/>
                </a:solidFill>
              </a:rPr>
              <a:t>“the quality that secures integrity, consistency, and harmony in belief”</a:t>
            </a:r>
          </a:p>
          <a:p>
            <a:pPr>
              <a:buNone/>
            </a:pPr>
            <a:r>
              <a:rPr lang="en-US" dirty="0" smtClean="0">
                <a:solidFill>
                  <a:srgbClr val="17375E"/>
                </a:solidFill>
              </a:rPr>
              <a:t>“consider the consequences of a projected step … willing to adopt these consequences when they follow reasonably from any position already taken.”</a:t>
            </a:r>
            <a:endParaRPr lang="en-US" dirty="0">
              <a:solidFill>
                <a:srgbClr val="17375E"/>
              </a:solidFill>
            </a:endParaRPr>
          </a:p>
        </p:txBody>
      </p:sp>
      <p:sp>
        <p:nvSpPr>
          <p:cNvPr id="4" name="Rectangle 3"/>
          <p:cNvSpPr/>
          <p:nvPr/>
        </p:nvSpPr>
        <p:spPr>
          <a:xfrm>
            <a:off x="6973578" y="6319076"/>
            <a:ext cx="1785953" cy="369332"/>
          </a:xfrm>
          <a:prstGeom prst="rect">
            <a:avLst/>
          </a:prstGeom>
        </p:spPr>
        <p:txBody>
          <a:bodyPr wrap="none">
            <a:spAutoFit/>
          </a:bodyPr>
          <a:lstStyle/>
          <a:p>
            <a:r>
              <a:rPr lang="en-US" dirty="0"/>
              <a:t>Dewey, J. (1933).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893</TotalTime>
  <Words>704</Words>
  <Application>Microsoft Macintosh PowerPoint</Application>
  <PresentationFormat>On-screen Show (4:3)</PresentationFormat>
  <Paragraphs>63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phronesis</vt:lpstr>
      <vt:lpstr>Think of a problem you encountered  in your field setting last week </vt:lpstr>
      <vt:lpstr>How does a teacher decide what to do in situations such as these? </vt:lpstr>
      <vt:lpstr>W.W.A.S.?</vt:lpstr>
      <vt:lpstr>W.W.A.S.?</vt:lpstr>
      <vt:lpstr>Dewey’s oft cited definition of reflective thinking</vt:lpstr>
      <vt:lpstr>apathy  wholeheartedness  obsessiveness</vt:lpstr>
      <vt:lpstr>rigidity  open mindedness  impulsivity</vt:lpstr>
      <vt:lpstr>irresponsibility   intellectual responsibility   undue control</vt:lpstr>
      <vt:lpstr>phronesis</vt:lpstr>
      <vt:lpstr>necessary ambiguity</vt:lpstr>
      <vt:lpstr>necessary ambiguity</vt:lpstr>
      <vt:lpstr>necessary (and sufficient ;-) ambiguity</vt:lpstr>
      <vt:lpstr>References</vt:lpstr>
    </vt:vector>
  </TitlesOfParts>
  <Company>Seattle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phronesis</dc:title>
  <dc:creator>Mark Roddy</dc:creator>
  <cp:lastModifiedBy>Mark Roddy</cp:lastModifiedBy>
  <cp:revision>17</cp:revision>
  <dcterms:created xsi:type="dcterms:W3CDTF">2011-10-23T16:18:42Z</dcterms:created>
  <dcterms:modified xsi:type="dcterms:W3CDTF">2011-10-24T15:38:14Z</dcterms:modified>
</cp:coreProperties>
</file>